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5" r:id="rId6"/>
    <p:sldId id="277" r:id="rId7"/>
    <p:sldId id="278" r:id="rId8"/>
    <p:sldId id="258" r:id="rId9"/>
    <p:sldId id="261" r:id="rId10"/>
    <p:sldId id="263" r:id="rId11"/>
    <p:sldId id="265" r:id="rId12"/>
    <p:sldId id="266" r:id="rId13"/>
    <p:sldId id="267" r:id="rId14"/>
    <p:sldId id="268" r:id="rId15"/>
    <p:sldId id="26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для шаблонов\Новая папка\Копия-raznoe93275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42875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E9E5F-1CA9-47E0-AFB1-452D44A49341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367B1-607A-4931-A178-22295B9A7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3309F-D765-4107-AFB8-F26EF50838A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7515F-F8A2-427F-BBE3-7EAA1B688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2D1B9-6A26-4F61-940A-459D677B8D7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40120-C59A-4729-83EC-A964F29E3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20D66-F5BD-4A8C-91AB-D11253A19EC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931FF-D373-4262-81E7-6EF70D227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B6458-30E5-491C-86A1-BA3FDF1E7756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5A09-0D70-4165-926A-FCCE0AD7A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C9E9-2C83-44C5-A8F2-3437BE440DD6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90F4-AE21-4A3E-A93C-A592697F3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B32AD-BA02-488B-A585-47F7C6CB7A70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FF351-0950-41B3-84EA-7563F84EE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F38D9-B2A6-4452-8564-9CEE825ED73E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9631E-B68E-496B-A734-D6DC320C8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6711D-CAE1-458B-84A4-F52E13F9E8F8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AA04C-0170-454F-BCE9-EEB78AA99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3201E-C007-4794-8860-8E3FE05ED853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8F91D-1817-4CF2-9245-02E3FCD06B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BC67E-A81A-41EB-A06C-1AE559A7791F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FAE90-35AD-485D-BF57-2E395232F1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784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F0371C2-1CBC-4132-926A-33EC33559167}" type="datetimeFigureOut">
              <a:rPr lang="ru-RU"/>
              <a:pPr>
                <a:defRPr/>
              </a:pPr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F87E55-8850-4A11-97C4-29A755762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2" descr="F:\для шаблонов\Новая папка\Безимени-1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4429125"/>
            <a:ext cx="91440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 flipH="1">
            <a:off x="4355976" y="5517232"/>
            <a:ext cx="4536504" cy="1008112"/>
          </a:xfrm>
          <a:solidFill>
            <a:srgbClr val="FFFF00"/>
          </a:solidFill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подготовительной группы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МБДОУ «Детский сад «Пчелка»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Умаева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А. Б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4355976" y="5517232"/>
            <a:ext cx="4536504" cy="1008112"/>
          </a:xfr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23528" y="0"/>
            <a:ext cx="8352928" cy="2276872"/>
          </a:xfrm>
          <a:prstGeom prst="horizontalScroll">
            <a:avLst>
              <a:gd name="adj" fmla="val 178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 smtClean="0"/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изучению ПДД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подготовительной группе МБДОУ «Д/с «Пчелка»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87624" y="2060848"/>
            <a:ext cx="5544616" cy="2304256"/>
          </a:xfrm>
        </p:spPr>
        <p:txBody>
          <a:bodyPr/>
          <a:lstStyle/>
          <a:p>
            <a:endParaRPr lang="ru-RU" b="1" dirty="0"/>
          </a:p>
        </p:txBody>
      </p:sp>
      <p:pic>
        <p:nvPicPr>
          <p:cNvPr id="8" name="Picture 2" descr="C:\Users\887\Pictures\lpaqfjxsqmkna3vf2_hyfw_png_150597594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0848"/>
            <a:ext cx="6552728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357158" y="3857628"/>
            <a:ext cx="4643470" cy="2786082"/>
          </a:xfrm>
          <a:prstGeom prst="cloudCallout">
            <a:avLst>
              <a:gd name="adj1" fmla="val 49536"/>
              <a:gd name="adj2" fmla="val -752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Глаза горят у светофора, </a:t>
            </a:r>
            <a:br>
              <a:rPr lang="ru-RU" b="1" dirty="0" smtClean="0"/>
            </a:br>
            <a:r>
              <a:rPr lang="ru-RU" b="1" dirty="0" smtClean="0"/>
              <a:t>Не три, конечно, глаза сразу. </a:t>
            </a:r>
            <a:br>
              <a:rPr lang="ru-RU" b="1" dirty="0" smtClean="0"/>
            </a:br>
            <a:r>
              <a:rPr lang="ru-RU" b="1" dirty="0" smtClean="0"/>
              <a:t>Они – подсказка для шофёра, </a:t>
            </a:r>
            <a:br>
              <a:rPr lang="ru-RU" b="1" dirty="0" smtClean="0"/>
            </a:br>
            <a:r>
              <a:rPr lang="ru-RU" b="1" dirty="0" smtClean="0"/>
              <a:t>И каждый цвет сродни приказу!</a:t>
            </a:r>
            <a:endParaRPr lang="ru-RU" b="1" dirty="0"/>
          </a:p>
        </p:txBody>
      </p:sp>
      <p:pic>
        <p:nvPicPr>
          <p:cNvPr id="6" name="Рисунок 5" descr="D:\фото ПДД\IMG-20201105-WA01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4563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ото ПДД\IMG-20201103-WA00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04664"/>
            <a:ext cx="223224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ото ПДД\IMG_20201103_1205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717032"/>
            <a:ext cx="367240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фото ПДД\IMG_20201103_1211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548680"/>
            <a:ext cx="2809772" cy="214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D:\папки с фотками\фотки уголка ПДД\P1010601.JPG"/>
          <p:cNvPicPr>
            <a:picLocks noChangeAspect="1" noChangeArrowheads="1"/>
          </p:cNvPicPr>
          <p:nvPr/>
        </p:nvPicPr>
        <p:blipFill>
          <a:blip r:embed="rId2" cstate="screen">
            <a:lum bright="8000" contrast="23000"/>
          </a:blip>
          <a:srcRect/>
          <a:stretch>
            <a:fillRect/>
          </a:stretch>
        </p:blipFill>
        <p:spPr bwMode="auto">
          <a:xfrm>
            <a:off x="4786314" y="3500438"/>
            <a:ext cx="4115684" cy="2965117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285720" y="3929066"/>
            <a:ext cx="4143404" cy="2500330"/>
          </a:xfrm>
          <a:prstGeom prst="cloudCallout">
            <a:avLst>
              <a:gd name="adj1" fmla="val 47046"/>
              <a:gd name="adj2" fmla="val -11412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Знак дорожный означает, </a:t>
            </a:r>
            <a:br>
              <a:rPr lang="ru-RU" b="1" dirty="0" smtClean="0"/>
            </a:br>
            <a:r>
              <a:rPr lang="ru-RU" b="1" dirty="0" smtClean="0"/>
              <a:t>Что нам делать и когда, </a:t>
            </a:r>
            <a:br>
              <a:rPr lang="ru-RU" b="1" dirty="0" smtClean="0"/>
            </a:br>
            <a:r>
              <a:rPr lang="ru-RU" b="1" dirty="0" smtClean="0"/>
              <a:t>Если мы их соблюдаем - </a:t>
            </a:r>
            <a:br>
              <a:rPr lang="ru-RU" b="1" dirty="0" smtClean="0"/>
            </a:br>
            <a:r>
              <a:rPr lang="ru-RU" b="1" dirty="0" smtClean="0"/>
              <a:t>Не застанет нас беда! </a:t>
            </a:r>
            <a:endParaRPr lang="ru-RU" b="1" dirty="0"/>
          </a:p>
        </p:txBody>
      </p:sp>
      <p:pic>
        <p:nvPicPr>
          <p:cNvPr id="7" name="Рисунок 6" descr="D:\фото ПДД\IMG-20201105-WA00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39604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ото ПДД\IMG-20201104-WA008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32656"/>
            <a:ext cx="201622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4714876" y="0"/>
            <a:ext cx="3857652" cy="2214554"/>
          </a:xfrm>
          <a:prstGeom prst="cloudCallout">
            <a:avLst>
              <a:gd name="adj1" fmla="val -31622"/>
              <a:gd name="adj2" fmla="val 7373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 smtClean="0"/>
              <a:t>Пешеходные дорожки </a:t>
            </a:r>
          </a:p>
          <a:p>
            <a:r>
              <a:rPr lang="ru-RU" b="1" i="1" dirty="0" smtClean="0"/>
              <a:t>узнают собаки, кошки. </a:t>
            </a:r>
          </a:p>
          <a:p>
            <a:r>
              <a:rPr lang="ru-RU" b="1" i="1" dirty="0" smtClean="0"/>
              <a:t>И без правил никуда: </a:t>
            </a:r>
          </a:p>
          <a:p>
            <a:r>
              <a:rPr lang="ru-RU" b="1" i="1" dirty="0" smtClean="0"/>
              <a:t>ни отсюда, ни сюда.</a:t>
            </a:r>
            <a:endParaRPr lang="ru-RU" b="1" i="1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0" y="3857628"/>
            <a:ext cx="3929058" cy="2714644"/>
          </a:xfrm>
          <a:prstGeom prst="cloudCallout">
            <a:avLst>
              <a:gd name="adj1" fmla="val 23867"/>
              <a:gd name="adj2" fmla="val -6596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 smtClean="0"/>
              <a:t>Для хорошего движенья </a:t>
            </a:r>
          </a:p>
          <a:p>
            <a:r>
              <a:rPr lang="ru-RU" b="1" i="1" dirty="0" smtClean="0"/>
              <a:t>Мы подскажем  вам решенье: </a:t>
            </a:r>
          </a:p>
          <a:p>
            <a:r>
              <a:rPr lang="ru-RU" b="1" i="1" dirty="0" smtClean="0"/>
              <a:t>на дорогах не дурить! </a:t>
            </a:r>
          </a:p>
          <a:p>
            <a:r>
              <a:rPr lang="ru-RU" b="1" i="1" dirty="0" smtClean="0"/>
              <a:t>И всем правила учить!</a:t>
            </a:r>
          </a:p>
          <a:p>
            <a:pPr algn="ctr"/>
            <a:endParaRPr lang="ru-RU" dirty="0"/>
          </a:p>
        </p:txBody>
      </p:sp>
      <p:pic>
        <p:nvPicPr>
          <p:cNvPr id="6" name="Рисунок 5" descr="D:\фото ПДД\20201105_1429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717032"/>
            <a:ext cx="460851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ото ПДД\20201105_1437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ППД ПЕДАГОГИ\20201106_1228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3833578" cy="296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887\AppData\Local\Microsoft\Windows\Temporary Internet Files\Content.Word\IMG_20201005_1356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410445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887\AppData\Local\Microsoft\Windows\Temporary Internet Files\Content.Word\IMG_20201104_1217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509120"/>
            <a:ext cx="4473230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887\AppData\Local\Microsoft\Windows\Temporary Internet Files\Content.Word\IMG_20201107_1701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38884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фото ПДД\20201105_1432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12976"/>
            <a:ext cx="439248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фото ПДД\20201105_1414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39604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фото ПДД\20201105_1411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04664"/>
            <a:ext cx="439248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1714480" y="4581128"/>
            <a:ext cx="5286412" cy="227687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Эти правила не сложны, </a:t>
            </a:r>
            <a:br>
              <a:rPr lang="ru-RU" b="1" i="1" dirty="0" smtClean="0"/>
            </a:br>
            <a:r>
              <a:rPr lang="ru-RU" b="1" i="1" dirty="0" smtClean="0"/>
              <a:t>Даже детям в детсаду, </a:t>
            </a:r>
            <a:br>
              <a:rPr lang="ru-RU" b="1" i="1" dirty="0" smtClean="0"/>
            </a:br>
            <a:r>
              <a:rPr lang="ru-RU" b="1" i="1" dirty="0" smtClean="0"/>
              <a:t>Люди, будьте осторожны, </a:t>
            </a:r>
            <a:br>
              <a:rPr lang="ru-RU" b="1" i="1" dirty="0" smtClean="0"/>
            </a:br>
            <a:r>
              <a:rPr lang="ru-RU" b="1" i="1" dirty="0" smtClean="0"/>
              <a:t>Берегите детвору! </a:t>
            </a:r>
            <a:endParaRPr lang="ru-RU" b="1" i="1" dirty="0"/>
          </a:p>
        </p:txBody>
      </p:sp>
      <p:pic>
        <p:nvPicPr>
          <p:cNvPr id="4" name="Рисунок 3" descr="D:\фото ПДД\IMG-20201105-WA01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741682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Актуальность.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На поведение детей на дороге влияет целый ряд факторов. Воспитание безопасного поведения у детей – одна из важнейших задач дошкольного учреждения. Ребёнок становится пешеходом значительно раньше, чем он по своим знаниям, усилиям, развитию становится к этому подготовленным. С первых дней пребывания ребёнка в детском саду следует так организовать его воспитание и обучение, чтобы к моменту перехода из детского сада в школу он легко ориентировался в ближайшем окружении, умел наблюдать и правильно оценивать дорожные ситуации, владел навыками безопасного поведения в этих ситуациях.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Учитывая особую значимость работы в данном направлении, в тесном сотрудничестве с родителями мы организовали проектную деятельность по теме «Дорога без опасности».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Содержимое 2"/>
          <p:cNvSpPr>
            <a:spLocks noGrp="1"/>
          </p:cNvSpPr>
          <p:nvPr>
            <p:ph idx="4294967295"/>
          </p:nvPr>
        </p:nvSpPr>
        <p:spPr>
          <a:xfrm>
            <a:off x="914400" y="549275"/>
            <a:ext cx="8229600" cy="5534025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формирование у дошкольников умений и навыков безопасного поведения в окружающей дорожно-транспортной системе.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Развивать и совершенствовать знания детей о правилах дорожного движения;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Формировать навыки безопасного поведения на дороге и понимания необходимости соблюдения правил дорожного движения;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Обучать умению наблюдать и правильно оценивать дорожные ситуации, ориентироваться в ближайшем пространственном окружении;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Повышать уровень знаний родителей по правилам дорожного движения, знакомить родителей с формами и методами обучения детей поведению на улице;</a:t>
            </a:r>
          </a:p>
          <a:p>
            <a:pPr eaLnBrk="1" hangingPunct="1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Содержимое 2"/>
          <p:cNvSpPr>
            <a:spLocks noGrp="1"/>
          </p:cNvSpPr>
          <p:nvPr>
            <p:ph idx="4294967295"/>
          </p:nvPr>
        </p:nvSpPr>
        <p:spPr>
          <a:xfrm>
            <a:off x="467544" y="404665"/>
            <a:ext cx="8136904" cy="5616623"/>
          </a:xfrm>
        </p:spPr>
        <p:txBody>
          <a:bodyPr/>
          <a:lstStyle/>
          <a:p>
            <a:pPr>
              <a:buNone/>
            </a:pPr>
            <a:endParaRPr lang="ru-RU" sz="1100" b="1" dirty="0" smtClean="0"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Bookman Old Style" pitchFamily="18" charset="0"/>
                <a:cs typeface="Times New Roman" pitchFamily="18" charset="0"/>
              </a:rPr>
              <a:t>Вид проекта:</a:t>
            </a:r>
            <a:r>
              <a:rPr lang="ru-RU" sz="2000" dirty="0" smtClean="0">
                <a:latin typeface="Bookman Old Style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Bookman Old Style" pitchFamily="18" charset="0"/>
                <a:cs typeface="Times New Roman" pitchFamily="18" charset="0"/>
              </a:rPr>
              <a:t>информационно – практико-ориентированный</a:t>
            </a:r>
            <a:endParaRPr lang="ru-RU" sz="2000" dirty="0" smtClean="0"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Bookman Old Style" pitchFamily="18" charset="0"/>
                <a:cs typeface="Times New Roman" pitchFamily="18" charset="0"/>
              </a:rPr>
              <a:t>Продолжительность проекта: </a:t>
            </a:r>
            <a:r>
              <a:rPr lang="ru-RU" sz="2000" dirty="0" smtClean="0">
                <a:latin typeface="Bookman Old Style" pitchFamily="18" charset="0"/>
                <a:cs typeface="Times New Roman" pitchFamily="18" charset="0"/>
              </a:rPr>
              <a:t>краткосрочный ( 3 недели)</a:t>
            </a:r>
          </a:p>
          <a:p>
            <a:pPr>
              <a:buNone/>
            </a:pPr>
            <a:r>
              <a:rPr lang="ru-RU" sz="2000" b="1" dirty="0" smtClean="0">
                <a:latin typeface="Bookman Old Style" pitchFamily="18" charset="0"/>
                <a:cs typeface="Times New Roman" pitchFamily="18" charset="0"/>
              </a:rPr>
              <a:t>Участники проекта:</a:t>
            </a:r>
            <a:r>
              <a:rPr lang="ru-RU" sz="2000" dirty="0" smtClean="0">
                <a:latin typeface="Bookman Old Style" pitchFamily="18" charset="0"/>
                <a:cs typeface="Times New Roman" pitchFamily="18" charset="0"/>
              </a:rPr>
              <a:t> дети 6- 7 лет, родители, педагоги.</a:t>
            </a:r>
          </a:p>
          <a:p>
            <a:pPr>
              <a:buNone/>
            </a:pPr>
            <a:r>
              <a:rPr lang="ru-RU" sz="2000" b="1" dirty="0" smtClean="0">
                <a:latin typeface="Bookman Old Style" pitchFamily="18" charset="0"/>
                <a:cs typeface="Times New Roman" pitchFamily="18" charset="0"/>
              </a:rPr>
              <a:t>По количеству участников: </a:t>
            </a:r>
            <a:r>
              <a:rPr lang="ru-RU" sz="2000" dirty="0" smtClean="0">
                <a:latin typeface="Bookman Old Style" pitchFamily="18" charset="0"/>
                <a:cs typeface="Times New Roman" pitchFamily="18" charset="0"/>
              </a:rPr>
              <a:t>групповой.</a:t>
            </a:r>
          </a:p>
          <a:p>
            <a:pPr>
              <a:buNone/>
            </a:pPr>
            <a:endParaRPr lang="ru-RU" altLang="ru-RU" sz="1100" b="1" dirty="0" smtClean="0"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sz="2000" b="1" dirty="0" smtClean="0">
                <a:latin typeface="Bookman Old Style" pitchFamily="18" charset="0"/>
                <a:cs typeface="Times New Roman" pitchFamily="18" charset="0"/>
              </a:rPr>
              <a:t>Реализация проекта проходит через три этапа:</a:t>
            </a:r>
          </a:p>
          <a:p>
            <a:r>
              <a:rPr lang="ru-RU" altLang="ru-RU" sz="1800" b="1" dirty="0" smtClean="0">
                <a:latin typeface="Bookman Old Style" pitchFamily="18" charset="0"/>
                <a:cs typeface="Times New Roman" pitchFamily="18" charset="0"/>
              </a:rPr>
              <a:t>1. Подготовительный – вызвать интерес к теме, подобрать литературу, наглядный материал, дидактические игры. Составить план работы над проектом.</a:t>
            </a:r>
          </a:p>
          <a:p>
            <a:r>
              <a:rPr lang="ru-RU" altLang="ru-RU" sz="1800" b="1" dirty="0" smtClean="0">
                <a:latin typeface="Bookman Old Style" pitchFamily="18" charset="0"/>
                <a:cs typeface="Times New Roman" pitchFamily="18" charset="0"/>
              </a:rPr>
              <a:t>2. Основной – проведение бесед, прогулок, наблюдений, непосредственно образовательная деятельность, самостоятельная деятельность детей в условиях развивающей среды, вовлечение родителей в проект, привлечение узких специалистов.</a:t>
            </a:r>
          </a:p>
          <a:p>
            <a:r>
              <a:rPr lang="ru-RU" altLang="ru-RU" sz="1800" b="1" dirty="0" smtClean="0">
                <a:latin typeface="Bookman Old Style" pitchFamily="18" charset="0"/>
                <a:cs typeface="Times New Roman" pitchFamily="18" charset="0"/>
              </a:rPr>
              <a:t>3. Итоговый –  участие в муниципальном конкурсе «Уголок ПДД».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2880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 – Подготовительный: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Постановка цели и задач.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Составление календарно-тематического плана по ПДД.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Подбор наглядно-иллюстративного материала.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Подбор художественной литературы по теме.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Изготовление атрибутов для сюжетно-ролевых игр.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Оформление настольного макета дороги с пешеходным переходом, перекрёстком и улицами города.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Подбор материала для продуктивной деятельности.</a:t>
            </a:r>
          </a:p>
          <a:p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924944"/>
            <a:ext cx="8640960" cy="3539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Основной этап: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Работа с детьми: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непосредственно-образовательная деятельность;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совместная деятельность воспитателя и детей с учётом интеграции;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самостоятельная деятельность детей.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консультаций; анкетирование; оформление уголка по ПДД; оформление папок-передвижек; памятки; беседы.</a:t>
            </a:r>
          </a:p>
          <a:p>
            <a:pPr algn="ctr"/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Заключительный (обобщающий):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Продукт проектной деятельности:  викторина по ПДД «Веселый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Светофоркин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b="1" dirty="0" smtClean="0">
                <a:latin typeface="Times New Roman"/>
                <a:ea typeface="Times New Roman"/>
              </a:rPr>
              <a:t>Участие в конкурсе уголков ПДД среди групп ДОУ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7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1"/>
            <a:ext cx="849694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Положительный опыт: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Создана картотека дидактических игр.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Сформированы  у детей знания правил дорожного движения и навыков безопасного поведения на дороге.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Появление интереса у родителей к проблемам ДОУ.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Составлена картотека со стихами и загадками, пословицами и поговорками.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Обновлён и  дополнен уголок ПДД в группе, наглядный материал.</a:t>
            </a:r>
          </a:p>
          <a:p>
            <a:pPr>
              <a:defRPr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102339"/>
            <a:ext cx="82809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применять знания Правил дорожного движения на практике, выделять нужную информацию; читать информацию по дорожным знакам; оценивать дорожную ситуацию.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иметь навыки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дисциплины, осторожности, предвидения опасности на дороге   не переходящие в чувство боязни и страха.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знать: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безопасный путь из дома до школы, дорожные знаки; сигналы светофора;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транспорта; причины ДТП; правила поведения в транспорте.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4810" y="2571744"/>
            <a:ext cx="71438" cy="285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29652" y="6715148"/>
            <a:ext cx="214314" cy="1428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5214942" y="714356"/>
            <a:ext cx="3786214" cy="2571768"/>
          </a:xfrm>
          <a:prstGeom prst="cloudCallout">
            <a:avLst>
              <a:gd name="adj1" fmla="val -57078"/>
              <a:gd name="adj2" fmla="val 6896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На дороге целый день </a:t>
            </a:r>
            <a:br>
              <a:rPr lang="ru-RU" b="1" i="1" dirty="0" smtClean="0"/>
            </a:br>
            <a:r>
              <a:rPr lang="ru-RU" b="1" i="1" dirty="0" smtClean="0"/>
              <a:t>Сильное движение, </a:t>
            </a:r>
            <a:br>
              <a:rPr lang="ru-RU" b="1" i="1" dirty="0" smtClean="0"/>
            </a:br>
            <a:r>
              <a:rPr lang="ru-RU" b="1" i="1" dirty="0" smtClean="0"/>
              <a:t>Не остановить поток </a:t>
            </a:r>
            <a:br>
              <a:rPr lang="ru-RU" b="1" i="1" dirty="0" smtClean="0"/>
            </a:br>
            <a:r>
              <a:rPr lang="ru-RU" b="1" i="1" dirty="0" smtClean="0"/>
              <a:t>Даже на мгновение. </a:t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5286380" y="4429132"/>
            <a:ext cx="3857620" cy="2214578"/>
          </a:xfrm>
          <a:prstGeom prst="cloudCallout">
            <a:avLst>
              <a:gd name="adj1" fmla="val -68572"/>
              <a:gd name="adj2" fmla="val -443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Чтобы не случилось </a:t>
            </a:r>
            <a:br>
              <a:rPr lang="ru-RU" b="1" i="1" dirty="0" smtClean="0"/>
            </a:br>
            <a:r>
              <a:rPr lang="ru-RU" b="1" i="1" dirty="0" smtClean="0"/>
              <a:t>Опасных столкновений, </a:t>
            </a:r>
            <a:br>
              <a:rPr lang="ru-RU" b="1" i="1" dirty="0" smtClean="0"/>
            </a:br>
            <a:r>
              <a:rPr lang="ru-RU" b="1" i="1" dirty="0" smtClean="0"/>
              <a:t>Существуют Правила </a:t>
            </a:r>
            <a:br>
              <a:rPr lang="ru-RU" b="1" i="1" dirty="0" smtClean="0"/>
            </a:br>
            <a:r>
              <a:rPr lang="ru-RU" b="1" i="1" dirty="0" smtClean="0"/>
              <a:t>Дорожного движения. </a:t>
            </a:r>
            <a:endParaRPr lang="ru-RU" b="1" i="1" dirty="0"/>
          </a:p>
        </p:txBody>
      </p:sp>
      <p:pic>
        <p:nvPicPr>
          <p:cNvPr id="9" name="Рисунок 8" descr="D:\фото ПДД\IMG_20201103_1145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4176464" cy="3411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D:\фото ПДД\IMG_20201103_1146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74385" y="3562319"/>
            <a:ext cx="3514932" cy="28162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4786314" y="3786190"/>
            <a:ext cx="4000528" cy="2571768"/>
          </a:xfrm>
          <a:prstGeom prst="wedgeRoundRectCallout">
            <a:avLst>
              <a:gd name="adj1" fmla="val -60706"/>
              <a:gd name="adj2" fmla="val -5603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72066" y="3857627"/>
            <a:ext cx="33575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Мы поправили фуражки, </a:t>
            </a:r>
          </a:p>
          <a:p>
            <a:r>
              <a:rPr lang="ru-RU" sz="1600" b="1" dirty="0" smtClean="0"/>
              <a:t>Стали в длинный ровный ряд. </a:t>
            </a:r>
          </a:p>
          <a:p>
            <a:r>
              <a:rPr lang="ru-RU" sz="1600" b="1" dirty="0" smtClean="0"/>
              <a:t>Как прекрасен в новой форме </a:t>
            </a:r>
          </a:p>
          <a:p>
            <a:r>
              <a:rPr lang="ru-RU" sz="1600" b="1" dirty="0" smtClean="0"/>
              <a:t>Полицейский наш отряд.</a:t>
            </a:r>
          </a:p>
          <a:p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 </a:t>
            </a:r>
          </a:p>
          <a:p>
            <a:r>
              <a:rPr lang="ru-RU" sz="1600" b="1" dirty="0" smtClean="0"/>
              <a:t>По свистку даём команды: </a:t>
            </a:r>
          </a:p>
          <a:p>
            <a:r>
              <a:rPr lang="ru-RU" sz="1600" b="1" dirty="0" smtClean="0"/>
              <a:t>-Жезл вверх! Машинам – стоп! </a:t>
            </a:r>
          </a:p>
          <a:p>
            <a:r>
              <a:rPr lang="ru-RU" sz="1600" b="1" dirty="0" smtClean="0"/>
              <a:t>В это время пешеходы </a:t>
            </a:r>
          </a:p>
          <a:p>
            <a:r>
              <a:rPr lang="ru-RU" sz="1600" b="1" dirty="0" smtClean="0"/>
              <a:t>Совершают переход.</a:t>
            </a:r>
          </a:p>
          <a:p>
            <a:endParaRPr lang="ru-RU" sz="1400" dirty="0"/>
          </a:p>
        </p:txBody>
      </p:sp>
      <p:pic>
        <p:nvPicPr>
          <p:cNvPr id="7" name="Рисунок 6" descr="D:\фото ПДД\IMG-20201105-WA00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33843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фото ПДД\IMG-20201105-WA0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620688"/>
            <a:ext cx="43204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ото ПДД\IMG-20201105-WA0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645024"/>
            <a:ext cx="388843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лнечная поля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Солнечная поляна</Template>
  <TotalTime>3261</TotalTime>
  <Words>474</Words>
  <Application>Microsoft Office PowerPoint</Application>
  <PresentationFormat>Экран 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Солнечная поляна</vt:lpstr>
      <vt:lpstr>Выполнила:  воспитатель подготовительной группы  МБДОУ «Детский сад «Пчелка» Умаева А. Б</vt:lpstr>
      <vt:lpstr>Актуальность.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887</cp:lastModifiedBy>
  <cp:revision>55</cp:revision>
  <dcterms:created xsi:type="dcterms:W3CDTF">2014-03-09T09:05:46Z</dcterms:created>
  <dcterms:modified xsi:type="dcterms:W3CDTF">2020-11-09T01:34:43Z</dcterms:modified>
</cp:coreProperties>
</file>