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79" r:id="rId3"/>
    <p:sldId id="316" r:id="rId4"/>
    <p:sldId id="317" r:id="rId5"/>
    <p:sldId id="318" r:id="rId6"/>
    <p:sldId id="319" r:id="rId7"/>
    <p:sldId id="320" r:id="rId8"/>
    <p:sldId id="326" r:id="rId9"/>
    <p:sldId id="327" r:id="rId10"/>
    <p:sldId id="321" r:id="rId11"/>
    <p:sldId id="322" r:id="rId12"/>
    <p:sldId id="328" r:id="rId13"/>
    <p:sldId id="3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FF"/>
    <a:srgbClr val="6600CC"/>
    <a:srgbClr val="FF0066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9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7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pPr/>
              <a:t>09.11.2020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pPr/>
              <a:t>09.11.2020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09.11.2020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pPr/>
              <a:t>09.11.2020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09.11.2020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09.11.2020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09.11.2020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6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5.gif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jpeg"/><Relationship Id="rId5" Type="http://schemas.openxmlformats.org/officeDocument/2006/relationships/image" Target="../media/image16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618" y="595424"/>
            <a:ext cx="8591107" cy="2775097"/>
          </a:xfrm>
        </p:spPr>
        <p:txBody>
          <a:bodyPr>
            <a:normAutofit fontScale="90000"/>
          </a:bodyPr>
          <a:lstStyle/>
          <a:p>
            <a:pPr algn="ctr" fontAlgn="base">
              <a:lnSpc>
                <a:spcPct val="150000"/>
              </a:lnSpc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«Пчелка» общеразвивающего вида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92995" y="5040351"/>
            <a:ext cx="6913254" cy="16543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800" b="1" i="1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П</a:t>
            </a:r>
            <a:r>
              <a:rPr lang="ru-RU" sz="1800" b="1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одготовила:</a:t>
            </a:r>
          </a:p>
          <a:p>
            <a:r>
              <a:rPr lang="ru-RU" sz="1800" b="1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                                методист  М. И. Алигаджиева</a:t>
            </a:r>
          </a:p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с.Карамахи</a:t>
            </a:r>
          </a:p>
          <a:p>
            <a:r>
              <a:rPr lang="ru-RU" sz="1800" b="1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           2020 </a:t>
            </a:r>
            <a:endParaRPr lang="ru-RU" sz="1800" b="1" dirty="0">
              <a:solidFill>
                <a:schemeClr val="tx2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84" y="191386"/>
            <a:ext cx="1862253" cy="32450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67022" y="1297172"/>
            <a:ext cx="8963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Организация 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развивающей предметно-пространственной среды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по 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обучению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правил дорожного движения 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и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профилактике детского </a:t>
            </a:r>
          </a:p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       дорожно-транспортного травматизма 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C:\Users\887\Pictures\8c726ae46fb7cb6f0e95e92a9ecce4ff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3125" y="3965581"/>
            <a:ext cx="3523350" cy="1827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887\AppData\Local\Microsoft\Windows\Temporary Internet Files\Content.Word\2d57c49461f0e5e94d34ed545e3a1749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98127">
            <a:off x="632056" y="1103827"/>
            <a:ext cx="1130747" cy="1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30485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0800000" flipV="1">
            <a:off x="768668" y="222423"/>
            <a:ext cx="10627112" cy="55605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стенды по дорожному движению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9"/>
          </p:nvPr>
        </p:nvSpPr>
        <p:spPr>
          <a:xfrm>
            <a:off x="10604810" y="6857998"/>
            <a:ext cx="50707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" name="Рисунок 8" descr="C:\Users\887\AppData\Local\Microsoft\Windows\Temporary Internet Files\Content.Word\IMG_20201010_133126_HDR.JPG"/>
          <p:cNvPicPr>
            <a:picLocks noGrp="1"/>
          </p:cNvPicPr>
          <p:nvPr>
            <p:ph type="pic" sz="quarter" idx="17"/>
          </p:nvPr>
        </p:nvPicPr>
        <p:blipFill>
          <a:blip r:embed="rId2" cstate="print"/>
          <a:srcRect l="5560" r="5560"/>
          <a:stretch>
            <a:fillRect/>
          </a:stretch>
        </p:blipFill>
        <p:spPr bwMode="auto">
          <a:xfrm>
            <a:off x="1112401" y="1075951"/>
            <a:ext cx="4329394" cy="278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6" descr="C:\Users\887\Pictures\svetofor_yupid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6712" y="4594303"/>
            <a:ext cx="1048689" cy="20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887\AppData\Local\Microsoft\Windows\Temporary Internet Files\Content.Word\IMG_20201107_1704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2984" y="983732"/>
            <a:ext cx="2106117" cy="162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887\AppData\Local\Microsoft\Windows\Temporary Internet Files\Content.Word\IMG_20201107_1702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0372" y="2665141"/>
            <a:ext cx="2141034" cy="162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887\AppData\Local\Microsoft\Windows\Temporary Internet Files\Content.Word\IMG_20201107_17042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87096" y="2669122"/>
            <a:ext cx="2409089" cy="163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887\AppData\Local\Microsoft\Windows\Temporary Internet Files\Content.Word\IMG_20201107_17014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54068" y="968006"/>
            <a:ext cx="2453269" cy="161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887\AppData\Local\Microsoft\Windows\Temporary Internet Files\Content.Word\IMG_20201005_15551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4861" y="3972687"/>
            <a:ext cx="4181967" cy="237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0800000" flipV="1">
            <a:off x="768668" y="222423"/>
            <a:ext cx="10627112" cy="556054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Методическая  и художественная литература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9"/>
          </p:nvPr>
        </p:nvSpPr>
        <p:spPr>
          <a:xfrm>
            <a:off x="10604810" y="6857998"/>
            <a:ext cx="50707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" name="Рисунок 9" descr="C:\Users\887\Desktop\КАЛИМАТ РАБ СТОЛ\ЛУЧШИЙ САД ГОДА ДАГЕСТАНА 2020 +++\ФОТО ВИЗИТНАЯ КАРТОЧКА\предметно пространственная среда Пчелки\метод кабинет\IMG_20190926_121732_HD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91" y="951470"/>
            <a:ext cx="4683211" cy="327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35" b="5035"/>
          <a:stretch>
            <a:fillRect/>
          </a:stretch>
        </p:blipFill>
        <p:spPr>
          <a:xfrm>
            <a:off x="841746" y="1025611"/>
            <a:ext cx="4792475" cy="3194983"/>
          </a:xfrm>
          <a:prstGeom prst="rect">
            <a:avLst/>
          </a:prstGeom>
        </p:spPr>
      </p:pic>
      <p:pic>
        <p:nvPicPr>
          <p:cNvPr id="8" name="Содержимое 16" descr="C:\Users\887\Pictures\svetofor_yupid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770" y="4699687"/>
            <a:ext cx="902043" cy="165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383971" y="827314"/>
            <a:ext cx="5932715" cy="216625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800" dirty="0" smtClean="0"/>
              <a:t>        </a:t>
            </a:r>
          </a:p>
          <a:p>
            <a:pPr marL="0" indent="0">
              <a:buNone/>
            </a:pPr>
            <a:r>
              <a:rPr lang="ru-RU" sz="10400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Спасибо</a:t>
            </a:r>
          </a:p>
          <a:p>
            <a:pPr marL="0" indent="0">
              <a:buNone/>
            </a:pPr>
            <a:r>
              <a:rPr lang="ru-RU" sz="10400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за внимание!</a:t>
            </a:r>
            <a:endParaRPr lang="ru-RU" sz="10400" b="1" dirty="0">
              <a:solidFill>
                <a:schemeClr val="accent5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56">
            <a:off x="9075152" y="4303954"/>
            <a:ext cx="2438405" cy="23378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65">
            <a:off x="6281921" y="4571092"/>
            <a:ext cx="2138620" cy="19519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2" y="0"/>
            <a:ext cx="2411139" cy="15573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1833" y="2916599"/>
            <a:ext cx="1973234" cy="3353572"/>
          </a:xfrm>
          <a:prstGeom prst="rect">
            <a:avLst/>
          </a:prstGeom>
        </p:spPr>
      </p:pic>
      <p:pic>
        <p:nvPicPr>
          <p:cNvPr id="10" name="Рисунок 9" descr="C:\Users\887\Pictures\пче-ы-шаржа-ми-ые-5608883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58802" y="1487487"/>
            <a:ext cx="2422855" cy="22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32793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887\AppData\Local\Microsoft\Windows\Temporary Internet Files\Content.Word\7841-thickbox_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9255" y="2224216"/>
            <a:ext cx="3775588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887\AppData\Local\Microsoft\Windows\Temporary Internet Files\Content.Word\328054-ffeb3b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6010" y="2261287"/>
            <a:ext cx="3917092" cy="373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887\Pictures\Background 2 warna 8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773" y="2248929"/>
            <a:ext cx="3832402" cy="362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270" y="304800"/>
            <a:ext cx="11244649" cy="81966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ОДНА ИЗ НАИБОЛЕЕ ВАЖНЫХ ЗАДАЧ ДЛЯ РЕБЕНКА – НАУЧИТЬСЯ ПРАВИЛАМ ЖИЗНИ ВО ВЗРОСЛОМ МИРЕ – МИРЕ СПЕШАЩИХ МАШИН И ЛЮДЕЙ!</a:t>
            </a:r>
            <a:endParaRPr lang="ru-RU" sz="1800" dirty="0">
              <a:solidFill>
                <a:schemeClr val="tx2">
                  <a:lumMod val="95000"/>
                  <a:lumOff val="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6627" y="1173893"/>
            <a:ext cx="11108724" cy="790831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FF"/>
                </a:solidFill>
                <a:latin typeface="Bookman Old Style" pitchFamily="18" charset="0"/>
                <a:ea typeface="BatangChe" pitchFamily="49" charset="-127"/>
                <a:cs typeface="Times New Roman" pitchFamily="18" charset="0"/>
              </a:rPr>
              <a:t>     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  <a:ea typeface="BatangChe" pitchFamily="49" charset="-127"/>
                <a:cs typeface="Times New Roman" pitchFamily="18" charset="0"/>
              </a:rPr>
              <a:t>ДЛЯ 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  <a:ea typeface="BatangChe" pitchFamily="49" charset="-127"/>
                <a:cs typeface="Times New Roman" pitchFamily="18" charset="0"/>
              </a:rPr>
              <a:t> 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  <a:ea typeface="BatangChe" pitchFamily="49" charset="-127"/>
                <a:cs typeface="Times New Roman" pitchFamily="18" charset="0"/>
              </a:rPr>
              <a:t>ПОВЫШЕНИЯ ЭФФЕКТИВНОСТИ 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  <a:ea typeface="BatangChe" pitchFamily="49" charset="-127"/>
                <a:cs typeface="Times New Roman" pitchFamily="18" charset="0"/>
              </a:rPr>
              <a:t> 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  <a:ea typeface="BatangChe" pitchFamily="49" charset="-127"/>
                <a:cs typeface="Times New Roman" pitchFamily="18" charset="0"/>
              </a:rPr>
              <a:t>ВОСПРИЯТИЯ ДЕТЬМИ 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  <a:ea typeface="BatangChe" pitchFamily="49" charset="-127"/>
                <a:cs typeface="Times New Roman" pitchFamily="18" charset="0"/>
              </a:rPr>
              <a:t> 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  <a:ea typeface="BatangChe" pitchFamily="49" charset="-127"/>
                <a:cs typeface="Times New Roman" pitchFamily="18" charset="0"/>
              </a:rPr>
              <a:t>СТОЛЬ 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  <a:ea typeface="BatangChe" pitchFamily="49" charset="-127"/>
                <a:cs typeface="Times New Roman" pitchFamily="18" charset="0"/>
              </a:rPr>
              <a:t> 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  <a:ea typeface="BatangChe" pitchFamily="49" charset="-127"/>
                <a:cs typeface="Times New Roman" pitchFamily="18" charset="0"/>
              </a:rPr>
              <a:t>СЛОЖНОГО МАТЕРИАЛА, 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  <a:ea typeface="BatangChe" pitchFamily="49" charset="-127"/>
                <a:cs typeface="Times New Roman" pitchFamily="18" charset="0"/>
              </a:rPr>
              <a:t> 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  <a:ea typeface="BatangChe" pitchFamily="49" charset="-127"/>
                <a:cs typeface="Times New Roman" pitchFamily="18" charset="0"/>
              </a:rPr>
              <a:t>КАК 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  <a:ea typeface="BatangChe" pitchFamily="49" charset="-127"/>
                <a:cs typeface="Times New Roman" pitchFamily="18" charset="0"/>
              </a:rPr>
              <a:t>  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  <a:ea typeface="BatangChe" pitchFamily="49" charset="-127"/>
                <a:cs typeface="Times New Roman" pitchFamily="18" charset="0"/>
              </a:rPr>
              <a:t>ПРАВИЛА БЕЗОПАСНОСТИ, 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  <a:ea typeface="BatangChe" pitchFamily="49" charset="-127"/>
                <a:cs typeface="Times New Roman" pitchFamily="18" charset="0"/>
              </a:rPr>
              <a:t> 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  <a:ea typeface="BatangChe" pitchFamily="49" charset="-127"/>
                <a:cs typeface="Times New Roman" pitchFamily="18" charset="0"/>
              </a:rPr>
              <a:t>НЕОБХОДИМА 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  <a:ea typeface="BatangChe" pitchFamily="49" charset="-127"/>
                <a:cs typeface="Times New Roman" pitchFamily="18" charset="0"/>
              </a:rPr>
              <a:t> 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  <a:ea typeface="BatangChe" pitchFamily="49" charset="-127"/>
                <a:cs typeface="Times New Roman" pitchFamily="18" charset="0"/>
              </a:rPr>
              <a:t>ОСОБАЯ ПРЕДМЕТНО-РАЗВИВАЮЩАЯ 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  <a:ea typeface="BatangChe" pitchFamily="49" charset="-127"/>
                <a:cs typeface="Times New Roman" pitchFamily="18" charset="0"/>
              </a:rPr>
              <a:t> 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itchFamily="18" charset="0"/>
                <a:ea typeface="BatangChe" pitchFamily="49" charset="-127"/>
                <a:cs typeface="Times New Roman" pitchFamily="18" charset="0"/>
              </a:rPr>
              <a:t>СРЕДА</a:t>
            </a:r>
          </a:p>
          <a:p>
            <a:pPr algn="ctr">
              <a:buNone/>
            </a:pPr>
            <a:endParaRPr lang="ru-RU" sz="8000" dirty="0" smtClean="0">
              <a:solidFill>
                <a:schemeClr val="tx2">
                  <a:lumMod val="95000"/>
                  <a:lumOff val="5000"/>
                </a:schemeClr>
              </a:solidFill>
              <a:latin typeface="Impact" pitchFamily="34" charset="0"/>
              <a:cs typeface="Times New Roman" pitchFamily="18" charset="0"/>
            </a:endParaRPr>
          </a:p>
          <a:p>
            <a:pPr algn="ctr">
              <a:buNone/>
            </a:pPr>
            <a:endParaRPr lang="ru-RU" sz="8000" dirty="0" smtClean="0">
              <a:solidFill>
                <a:schemeClr val="tx2">
                  <a:lumMod val="95000"/>
                  <a:lumOff val="5000"/>
                </a:schemeClr>
              </a:solidFill>
              <a:latin typeface="Impact" pitchFamily="34" charset="0"/>
              <a:cs typeface="Times New Roman" pitchFamily="18" charset="0"/>
            </a:endParaRPr>
          </a:p>
          <a:p>
            <a:pPr algn="ctr">
              <a:buNone/>
            </a:pPr>
            <a:endParaRPr lang="ru-RU" sz="8000" dirty="0" smtClean="0">
              <a:solidFill>
                <a:schemeClr val="tx2">
                  <a:lumMod val="95000"/>
                  <a:lumOff val="5000"/>
                </a:schemeClr>
              </a:solidFill>
              <a:latin typeface="Impact" pitchFamily="34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r>
              <a:rPr lang="ru-RU" sz="8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Impact" pitchFamily="34" charset="0"/>
                <a:cs typeface="Times New Roman" pitchFamily="18" charset="0"/>
              </a:rPr>
              <a:t>Предметно-развивающая                   Предметно-развивающая                   Предметно-развивающая                                                                                                                                                    среда  в группах                                          среда  в помещениях                                среда на территории ДОУ</a:t>
            </a:r>
          </a:p>
          <a:p>
            <a:pPr algn="ctr">
              <a:buNone/>
            </a:pPr>
            <a:r>
              <a:rPr lang="ru-RU" sz="8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Impact" pitchFamily="34" charset="0"/>
                <a:cs typeface="Times New Roman" pitchFamily="18" charset="0"/>
              </a:rPr>
              <a:t>общего пользования</a:t>
            </a:r>
          </a:p>
          <a:p>
            <a:pPr algn="ctr">
              <a:buNone/>
            </a:pPr>
            <a:r>
              <a:rPr lang="ru-RU" sz="8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Impact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</a:t>
            </a:r>
          </a:p>
          <a:p>
            <a:pPr algn="ctr">
              <a:buNone/>
            </a:pPr>
            <a:r>
              <a:rPr lang="ru-RU" sz="8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Impact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</a:t>
            </a:r>
          </a:p>
          <a:p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9600" dirty="0" smtClean="0">
              <a:solidFill>
                <a:schemeClr val="tx2">
                  <a:lumMod val="95000"/>
                  <a:lumOff val="5000"/>
                </a:schemeClr>
              </a:solidFill>
              <a:latin typeface="Impact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Impact" pitchFamily="34" charset="0"/>
                <a:cs typeface="Times New Roman" pitchFamily="18" charset="0"/>
              </a:rPr>
              <a:t>     </a:t>
            </a:r>
          </a:p>
        </p:txBody>
      </p:sp>
      <p:pic>
        <p:nvPicPr>
          <p:cNvPr id="8" name="Рисунок 7" descr="C:\Users\887\Pictures\hello_html_7c491946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5812401"/>
            <a:ext cx="1127993" cy="83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887\Pictures\svetofor_yupid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912" y="5288692"/>
            <a:ext cx="685418" cy="140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887\AppData\Local\Microsoft\Windows\Temporary Internet Files\Content.Word\waving-cartoon-traffic-sign-on-traffic-road-vector-2265521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4269" y="5477352"/>
            <a:ext cx="1303147" cy="79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52310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                Задачи</a:t>
            </a:r>
            <a:endParaRPr lang="ru-RU" sz="40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8412" y="939114"/>
            <a:ext cx="9193426" cy="4473145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Обучающие :</a:t>
            </a:r>
            <a:endParaRPr lang="ru-RU" sz="9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 детей дошкольного возраста правилам поведения на улице и ознакомление с различными  видами транспорта. </a:t>
            </a:r>
          </a:p>
          <a:p>
            <a:r>
              <a:rPr lang="ru-RU" sz="9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9600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Развитие у детей умений и навыков ориентации в пространстве. Расширение словарного запаса детей по дорожной этике. Активизация работы по пропаганде  ПДД среди родителей.</a:t>
            </a:r>
          </a:p>
          <a:p>
            <a:r>
              <a:rPr lang="ru-RU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Воспитание дисциплинированности и сознательного выполнения правил дорожного движения, культуры поведения в дорожно-транспортном процессе.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740" y="636228"/>
            <a:ext cx="2408838" cy="4108766"/>
          </a:xfrm>
          <a:prstGeom prst="rect">
            <a:avLst/>
          </a:prstGeom>
        </p:spPr>
      </p:pic>
      <p:pic>
        <p:nvPicPr>
          <p:cNvPr id="5" name="Рисунок 4" descr="C:\Users\887\AppData\Local\Microsoft\Windows\Temporary Internet Files\Content.Word\AAYY_1_201703168206148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0134" y="5221789"/>
            <a:ext cx="1487240" cy="137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900" y="516674"/>
            <a:ext cx="10058402" cy="8178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Функции предметно-пространственной  среды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8411" y="1050324"/>
            <a:ext cx="9242854" cy="4806780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Организующая  функция:</a:t>
            </a:r>
            <a:endParaRPr lang="ru-RU" sz="2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Имеет в своей основе цель : предложить ребенку атрибуты, игры, двигательные игрушки для активного их использования в разных видах деятельности по формированию навыков безопасного поведения их  на улице. </a:t>
            </a:r>
          </a:p>
          <a:p>
            <a:r>
              <a:rPr lang="ru-RU" sz="29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Развивающая функция:</a:t>
            </a:r>
          </a:p>
          <a:p>
            <a:r>
              <a:rPr lang="ru-RU" sz="29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Развивающая среда по формированию навыков безопасного поведения на улице и дороге организуется с учетом индивидуальных особенностей детей конкретной группы и степенью усвоения ими необходимых знаний  и навыков.</a:t>
            </a:r>
          </a:p>
          <a:p>
            <a:r>
              <a:rPr lang="ru-RU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Воспитательная функция:</a:t>
            </a:r>
            <a:endParaRPr lang="ru-RU" sz="29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Наполнение  и построение развивающей среды  должны быть тщательно сориентированы на создание воспитательных ситуаций в конкретных условиях проживания.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740" y="908077"/>
            <a:ext cx="2408838" cy="4108766"/>
          </a:xfrm>
          <a:prstGeom prst="rect">
            <a:avLst/>
          </a:prstGeom>
        </p:spPr>
      </p:pic>
      <p:pic>
        <p:nvPicPr>
          <p:cNvPr id="5" name="Рисунок 4" descr="C:\Users\887\AppData\Local\Microsoft\Windows\Temporary Internet Files\Content.Word\hello_html_m12539d4f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8119" y="5588707"/>
            <a:ext cx="3047600" cy="92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792" y="170985"/>
            <a:ext cx="10058402" cy="9905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 в группах: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3127" y="926757"/>
            <a:ext cx="5708820" cy="360817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1. Уголок безопасности.</a:t>
            </a:r>
          </a:p>
          <a:p>
            <a:r>
              <a:rPr lang="ru-RU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2. Дидактические игры.</a:t>
            </a:r>
          </a:p>
          <a:p>
            <a:r>
              <a:rPr lang="ru-RU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3.Настольно-печатные игры.</a:t>
            </a:r>
          </a:p>
          <a:p>
            <a:r>
              <a:rPr lang="ru-RU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4. Иллюстрационный материал.</a:t>
            </a:r>
          </a:p>
          <a:p>
            <a:r>
              <a:rPr lang="ru-RU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5. Познавательная литература для детей.</a:t>
            </a:r>
          </a:p>
          <a:p>
            <a:r>
              <a:rPr lang="ru-RU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7. Наглядная информация для родителей.</a:t>
            </a:r>
          </a:p>
          <a:p>
            <a:endParaRPr lang="ru-RU" dirty="0"/>
          </a:p>
        </p:txBody>
      </p:sp>
      <p:pic>
        <p:nvPicPr>
          <p:cNvPr id="1026" name="Picture 2" descr="C:\Users\887\Pictures\svetofor_yup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9955" y="872181"/>
            <a:ext cx="2644346" cy="5281485"/>
          </a:xfrm>
          <a:prstGeom prst="rect">
            <a:avLst/>
          </a:prstGeom>
          <a:noFill/>
        </p:spPr>
      </p:pic>
      <p:pic>
        <p:nvPicPr>
          <p:cNvPr id="1027" name="Picture 3" descr="C:\Users\887\Pictures\hello_html_m7dbe3d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358" y="4675556"/>
            <a:ext cx="1544594" cy="1546960"/>
          </a:xfrm>
          <a:prstGeom prst="rect">
            <a:avLst/>
          </a:prstGeom>
          <a:noFill/>
        </p:spPr>
      </p:pic>
      <p:pic>
        <p:nvPicPr>
          <p:cNvPr id="6" name="Рисунок 5" descr="C:\Users\887\AppData\Local\Microsoft\Windows\Temporary Internet Files\Content.Word\AAYY_1_201703168206148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6822" y="4633784"/>
            <a:ext cx="1705541" cy="159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6766" y="4621391"/>
            <a:ext cx="1628303" cy="163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887\Pictures\4b65e24b57fc8a6ee2bfcc93148cbf58--bee-clipart-cute-be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9837" y="1228272"/>
            <a:ext cx="1208548" cy="14407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061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Уголки безопасности в группах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887\AppData\Local\Microsoft\Windows\Temporary Internet Files\Content.Word\IMG_20190926_120101_HD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2075" y="840259"/>
            <a:ext cx="2730843" cy="336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887\Desktop\КАЛИМАТ РАБ СТОЛ\ЛУЧШИЙ САД ГОДА ДАГЕСТАНА 2020 +++\ФОТО ВИЗИТНАЯ КАРТОЧКА\РАЗВИВАЮЩАЯ СРЕДА\IMG_20201005_1506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639" y="4188942"/>
            <a:ext cx="2710339" cy="237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887\AppData\Local\Microsoft\Windows\Temporary Internet Files\Content.Word\IMG_20201005_1356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9255" y="815547"/>
            <a:ext cx="3262183" cy="33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887\AppData\Local\Microsoft\Windows\Temporary Internet Files\Content.Word\IMG_20201104_1226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4540" y="4324864"/>
            <a:ext cx="3768811" cy="217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887\AppData\Local\Microsoft\Windows\Temporary Internet Files\Content.Word\IMG_20201104_12222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988" y="271847"/>
            <a:ext cx="2780269" cy="376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887\AppData\Local\Microsoft\Windows\Temporary Internet Files\Content.Word\IMG_20201104_12174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0303" y="4371364"/>
            <a:ext cx="4689254" cy="214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16" descr="C:\Users\887\Pictures\svetofor_yupid.jpg"/>
          <p:cNvPicPr>
            <a:picLocks noGrp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36780" y="395416"/>
            <a:ext cx="1890927" cy="371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624280" cy="9061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Игровой и дидактический  материал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D:\фото ДОУ\фото для конкурса лучший сад года\DSC_00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5" y="395417"/>
            <a:ext cx="3621554" cy="278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7463481" y="1853513"/>
            <a:ext cx="3660133" cy="13345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Содержимое 3" descr="D:\фото ПДД\IMG-20201105-WA0132.jpg"/>
          <p:cNvPicPr>
            <a:picLocks/>
          </p:cNvPicPr>
          <p:nvPr/>
        </p:nvPicPr>
        <p:blipFill>
          <a:blip r:embed="rId3" cstate="print"/>
          <a:srcRect l="7813" r="7813"/>
          <a:stretch>
            <a:fillRect/>
          </a:stretch>
        </p:blipFill>
        <p:spPr bwMode="auto">
          <a:xfrm>
            <a:off x="4263082" y="815546"/>
            <a:ext cx="4064912" cy="258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887\AppData\Local\Microsoft\Windows\Temporary Internet Files\Content.Word\IMG-20161121-WA00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7882" y="5103342"/>
            <a:ext cx="2162431" cy="149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887\AppData\Local\Microsoft\Windows\Temporary Internet Files\Content.Word\DSC_02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8453" y="3595816"/>
            <a:ext cx="2150076" cy="145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D:\фото ПДД\IMG-20201105-WA006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2508" y="3509319"/>
            <a:ext cx="3892378" cy="300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887\AppData\Local\Microsoft\Windows\Temporary Internet Files\Content.Word\IMG_20201103_12372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91047" y="830711"/>
            <a:ext cx="3249018" cy="267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Содержимое 16" descr="C:\Users\887\Pictures\svetofor_yupid.jpg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76239" y="3731740"/>
            <a:ext cx="1194485" cy="234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D:\ППД ПЕДАГОГИ\20201106_12282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0649" y="3352321"/>
            <a:ext cx="3833578" cy="296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061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9020432" y="1853513"/>
            <a:ext cx="2103182" cy="13345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" name="Рисунок 19" descr="D:\белая флешка\ОРИГИНАЛ  д\НУЖНОЕ\черная флешка\ДОУ\МОЯ ФЛЕШКА\папка калимат ПДД\DSC_01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562" y="444844"/>
            <a:ext cx="3818238" cy="294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D:\белая флешка\ОРИГИНАЛ  д\НУЖНОЕ\черная флешка\ДОУ\МОЯ ФЛЕШКА\папка калимат ПДД\DSC_01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410" y="407775"/>
            <a:ext cx="3486440" cy="302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D:\фото ДОУ\зайка Алиева\IMG-20180916-WA00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2668" y="506626"/>
            <a:ext cx="3761008" cy="284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887\AppData\Local\Microsoft\Windows\Temporary Internet Files\Content.Word\IMG_20180914_1025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632" y="3534031"/>
            <a:ext cx="3793525" cy="306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Содержимое 16" descr="C:\Users\887\Pictures\svetofor_yupid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12164" y="3707026"/>
            <a:ext cx="1194485" cy="234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Users\887\AppData\Local\Microsoft\Windows\Temporary Internet Files\Content.Word\20201105_13162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3932" y="3544355"/>
            <a:ext cx="2864770" cy="204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Users\887\AppData\Local\Microsoft\Windows\Temporary Internet Files\Content.Word\20201105_13162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39913" y="3620528"/>
            <a:ext cx="3398110" cy="291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C:\Users\887\AppData\Local\Microsoft\Windows\Temporary Internet Files\Content.Word\20201105_13163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02793" y="5622275"/>
            <a:ext cx="2851768" cy="98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87680" y="247135"/>
            <a:ext cx="8559929" cy="56841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              </a:t>
            </a:r>
            <a:r>
              <a:rPr lang="ru-RU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Городок безопасности</a:t>
            </a:r>
            <a:endParaRPr lang="ru-RU" sz="28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9"/>
          </p:nvPr>
        </p:nvSpPr>
        <p:spPr>
          <a:xfrm>
            <a:off x="10760927" y="1393901"/>
            <a:ext cx="83331" cy="7694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362" y="4506297"/>
            <a:ext cx="2376584" cy="1820363"/>
          </a:xfrm>
          <a:prstGeom prst="rect">
            <a:avLst/>
          </a:prstGeom>
        </p:spPr>
      </p:pic>
      <p:pic>
        <p:nvPicPr>
          <p:cNvPr id="8" name="Рисунок 7" descr="C:\Users\887\AppData\Local\Microsoft\Windows\Temporary Internet Files\Content.Word\IMG-20201105-WA0068.jpg"/>
          <p:cNvPicPr>
            <a:picLocks noGrp="1"/>
          </p:cNvPicPr>
          <p:nvPr>
            <p:ph type="pic" sz="quarter" idx="17"/>
          </p:nvPr>
        </p:nvPicPr>
        <p:blipFill>
          <a:blip r:embed="rId3" cstate="print"/>
          <a:srcRect l="4887" r="4887"/>
          <a:stretch>
            <a:fillRect/>
          </a:stretch>
        </p:blipFill>
        <p:spPr bwMode="auto">
          <a:xfrm>
            <a:off x="833620" y="1000897"/>
            <a:ext cx="4862845" cy="32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фото ПДД\IMG-20201105-WA0089.jpg"/>
          <p:cNvPicPr>
            <a:picLocks noGrp="1"/>
          </p:cNvPicPr>
          <p:nvPr>
            <p:ph type="pic" sz="quarter" idx="18"/>
          </p:nvPr>
        </p:nvPicPr>
        <p:blipFill>
          <a:blip r:embed="rId4" cstate="print"/>
          <a:srcRect l="12500" r="12500"/>
          <a:stretch>
            <a:fillRect/>
          </a:stretch>
        </p:blipFill>
        <p:spPr bwMode="auto">
          <a:xfrm>
            <a:off x="6536725" y="1000899"/>
            <a:ext cx="4845256" cy="323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6" descr="C:\Users\887\Pictures\svetofor_yupid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42855" y="4547286"/>
            <a:ext cx="902043" cy="165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фото ПДД\IMG-20201105-WA00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0598" y="4547287"/>
            <a:ext cx="3313337" cy="202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309</Words>
  <Application>Microsoft Office PowerPoint</Application>
  <PresentationFormat>Произвольный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Nature Illustration 16x9</vt:lpstr>
      <vt:lpstr>              Муниципальное бюджетное дошкольное образовательное учреждение «Детский сад «Пчелка» общеразвивающего вида      </vt:lpstr>
      <vt:lpstr>         ОДНА ИЗ НАИБОЛЕЕ ВАЖНЫХ ЗАДАЧ ДЛЯ РЕБЕНКА – НАУЧИТЬСЯ ПРАВИЛАМ ЖИЗНИ ВО ВЗРОСЛОМ МИРЕ – МИРЕ СПЕШАЩИХ МАШИН И ЛЮДЕЙ!</vt:lpstr>
      <vt:lpstr>                       Задачи</vt:lpstr>
      <vt:lpstr>      Функции предметно-пространственной  среды </vt:lpstr>
      <vt:lpstr> Предметно-пространственная среда в группах: </vt:lpstr>
      <vt:lpstr>         Уголки безопасности в группах </vt:lpstr>
      <vt:lpstr>                                Игровой и дидактический  материал  </vt:lpstr>
      <vt:lpstr> 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2015-04-05T16:07:14Z</dcterms:created>
  <dcterms:modified xsi:type="dcterms:W3CDTF">2020-11-08T22:20:27Z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